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18" r:id="rId2"/>
  </p:sldIdLst>
  <p:sldSz cx="9144000" cy="6858000" type="screen4x3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ellier Nadia" initials="CN" lastIdx="2" clrIdx="0">
    <p:extLst>
      <p:ext uri="{19B8F6BF-5375-455C-9EA6-DF929625EA0E}">
        <p15:presenceInfo xmlns:p15="http://schemas.microsoft.com/office/powerpoint/2012/main" userId="S-1-5-21-2046442738-783573707-16515117-660957" providerId="AD"/>
      </p:ext>
    </p:extLst>
  </p:cmAuthor>
  <p:cmAuthor id="2" name="Girard François" initials="GF" lastIdx="2" clrIdx="1">
    <p:extLst>
      <p:ext uri="{19B8F6BF-5375-455C-9EA6-DF929625EA0E}">
        <p15:presenceInfo xmlns:p15="http://schemas.microsoft.com/office/powerpoint/2012/main" userId="S::francois.girard.1@umontreal.ca::2f25107e-bce2-4ace-908b-31b16c659ab8" providerId="AD"/>
      </p:ext>
    </p:extLst>
  </p:cmAuthor>
  <p:cmAuthor id="3" name="Marie Galibois" initials="MG" lastIdx="3" clrIdx="2">
    <p:extLst>
      <p:ext uri="{19B8F6BF-5375-455C-9EA6-DF929625EA0E}">
        <p15:presenceInfo xmlns:p15="http://schemas.microsoft.com/office/powerpoint/2012/main" userId="S-1-5-21-2046442738-783573707-16515117-6559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/>
    <p:restoredTop sz="94578"/>
  </p:normalViewPr>
  <p:slideViewPr>
    <p:cSldViewPr snapToGrid="0" snapToObjects="1">
      <p:cViewPr varScale="1">
        <p:scale>
          <a:sx n="97" d="100"/>
          <a:sy n="97" d="100"/>
        </p:scale>
        <p:origin x="420" y="90"/>
      </p:cViewPr>
      <p:guideLst/>
    </p:cSldViewPr>
  </p:slideViewPr>
  <p:outlineViewPr>
    <p:cViewPr>
      <p:scale>
        <a:sx n="33" d="100"/>
        <a:sy n="33" d="100"/>
      </p:scale>
      <p:origin x="0" y="-109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386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223F343-FA5C-8A45-9D49-48DB03C81F35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3B3CE90-9E62-2A4A-8F66-2CC2CB8A3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070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32F2916-727F-B449-84A2-892B89C9120D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9A8A2F-A16B-9B42-A418-3B3BEEC37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11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8A2F-A16B-9B42-A418-3B3BEEC376D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47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pic>
        <p:nvPicPr>
          <p:cNvPr id="9" name="logoUde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56" y="3877927"/>
            <a:ext cx="2122744" cy="594000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968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 - bleu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/>
        </p:nvSpPr>
        <p:spPr>
          <a:xfrm>
            <a:off x="0" y="0"/>
            <a:ext cx="1642683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 -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5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, contenu et image-droit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8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1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, contenu et image-droit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, contenu et image-gauch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8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28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, contenu et image-gauch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91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, contenu et im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564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, contenu et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3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597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9" name="logoUde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5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38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logoUde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55" y="1763075"/>
            <a:ext cx="2381643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-ave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87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069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74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que 1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Rectangle-haut"/>
          <p:cNvSpPr/>
          <p:nvPr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50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que 1 - horizontal-bande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, sous-titre, GRAPHIQU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l’icône pour ajouter un graphique</a:t>
            </a:r>
            <a:endParaRPr lang="fr-CA"/>
          </a:p>
        </p:txBody>
      </p:sp>
      <p:pic>
        <p:nvPicPr>
          <p:cNvPr id="9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897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, sous-titre, GRAPHIQU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UdeM-fo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" y="6039126"/>
            <a:ext cx="2919663" cy="816999"/>
          </a:xfrm>
          <a:prstGeom prst="rect">
            <a:avLst/>
          </a:prstGeom>
        </p:spPr>
      </p:pic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l’icône pour ajouter un graphique</a:t>
            </a:r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594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QUE - texte-à-gauche - f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e"/>
          <p:cNvSpPr/>
          <p:nvPr/>
        </p:nvSpPr>
        <p:spPr>
          <a:xfrm>
            <a:off x="0" y="0"/>
            <a:ext cx="24054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8" name="logoUdeM-droit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pic>
        <p:nvPicPr>
          <p:cNvPr id="12" name="logoUdeM-gauch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" y="6031399"/>
            <a:ext cx="2209584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2868989" y="552451"/>
            <a:ext cx="6017049" cy="509360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l’icône pour ajouter un graphique</a:t>
            </a:r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257175" y="552451"/>
            <a:ext cx="1890713" cy="5478948"/>
          </a:xfrm>
        </p:spPr>
        <p:txBody>
          <a:bodyPr/>
          <a:lstStyle>
            <a:lvl1pPr marL="0" indent="0">
              <a:spcBef>
                <a:spcPts val="1350"/>
              </a:spcBef>
              <a:buNone/>
              <a:defRPr sz="4050">
                <a:solidFill>
                  <a:schemeClr val="accent2"/>
                </a:solidFill>
              </a:defRPr>
            </a:lvl1pPr>
            <a:lvl2pPr marL="128588" indent="0">
              <a:spcAft>
                <a:spcPts val="900"/>
              </a:spcAft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calaire - bleu - 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893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calaire - gris - 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611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calaire - gris - 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0" y="2908383"/>
            <a:ext cx="5968050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5537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48000"/>
            <a:ext cx="5967101" cy="380812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</p:spTree>
    <p:extLst>
      <p:ext uri="{BB962C8B-B14F-4D97-AF65-F5344CB8AC3E}">
        <p14:creationId xmlns:p14="http://schemas.microsoft.com/office/powerpoint/2010/main" val="15712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6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146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Ud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306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007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Rectangle-haut"/>
          <p:cNvSpPr/>
          <p:nvPr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67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5AF02314-10E5-E24C-A659-5CF77CBC13A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1A55C8A-9B7D-3C4C-A273-ECD2C073AC56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895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notesSlide" Target="../notesSlides/notesSlide1.xml"/><Relationship Id="rId20" Type="http://schemas.openxmlformats.org/officeDocument/2006/relationships/tags" Target="../tags/tag20.xml"/><Relationship Id="rId4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C242D7C-26D9-D74A-9D12-5FAD5B4CA0C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67540" y="768435"/>
            <a:ext cx="1606675" cy="4784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François Girard</a:t>
            </a:r>
          </a:p>
          <a:p>
            <a:pPr algn="ctr"/>
            <a:r>
              <a:rPr lang="fr-FR" sz="10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Vice-doyen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BE19C61-4B87-3A44-A240-5F728FCF6B6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13578" y="1339574"/>
            <a:ext cx="1953533" cy="45904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Dre Carole Lambert</a:t>
            </a: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VD adjointe</a:t>
            </a: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Affaires pédagogiques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3CFCE3B-069D-1748-AF8F-5E5A99ECB2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81450" y="3194818"/>
            <a:ext cx="1598103" cy="30685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Médecine familiale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Dre Dominique Roy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2DDDDED-134E-CD42-ABB5-024DA734660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63906" y="2782763"/>
            <a:ext cx="833189" cy="28842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GRAPPES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2CEA1FF-4195-EA47-8AE4-08D4D54A7D8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66520" y="1319647"/>
            <a:ext cx="1513782" cy="48109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Patrick Hamel</a:t>
            </a: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VD adjoint</a:t>
            </a: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Affaires technologiques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8C84BEB-D555-C84A-970C-E902C443C7A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689621" y="1477478"/>
            <a:ext cx="1715494" cy="3524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Marie Galibois</a:t>
            </a: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Adjointe au vice-doyen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1C20E15-7F74-4B42-91A8-5036A2C8851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681449" y="3595560"/>
            <a:ext cx="1617475" cy="29828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Médecine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Donald Palisaitis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5D89FC4-83D0-CC47-A007-F985EA93F5F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669439" y="3968345"/>
            <a:ext cx="1629485" cy="42577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Chirurgie,</a:t>
            </a:r>
          </a:p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Obstétrique &amp; Gynécologie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Lucas </a:t>
            </a:r>
            <a:r>
              <a:rPr lang="fr-FR" sz="700" dirty="0" err="1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Sidéris</a:t>
            </a:r>
            <a:endParaRPr lang="fr-FR" sz="7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22DD93F4-9501-F541-BFDD-80BB8EFD632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681450" y="4502724"/>
            <a:ext cx="1633025" cy="27031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Pédiatrie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Olivier </a:t>
            </a:r>
            <a:r>
              <a:rPr lang="fr-FR" sz="700" dirty="0" err="1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Jamoulle</a:t>
            </a:r>
            <a:endParaRPr lang="fr-FR" sz="7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882B6D5-CDD5-FE43-BCBB-ED4652834A6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669439" y="4889426"/>
            <a:ext cx="1645034" cy="27031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Grappe No.5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Patrick Hamel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6209C49-4C84-9E41-97FF-B5B20A83424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52349" y="3195650"/>
            <a:ext cx="1297085" cy="30747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Sécurité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Pierre Desaulniers</a:t>
            </a:r>
            <a:endParaRPr lang="fr-FR" sz="11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20563A4-3F23-B24F-B4AD-DF7D854EA3E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52350" y="3576738"/>
            <a:ext cx="1297084" cy="35610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Mieux-être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Dre Marie-Hélène Girouard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DFB9689-E427-874A-ADCA-B54A3D89290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283302" y="3356004"/>
            <a:ext cx="1508640" cy="4185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Marie-Pascale Leclerc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Responsable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Admission et gestion des études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579FE33F-60F6-2146-B770-6787C832B20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278858" y="2598562"/>
            <a:ext cx="1334905" cy="4966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Lucile </a:t>
            </a:r>
            <a:r>
              <a:rPr lang="fr-FR" sz="900" dirty="0" err="1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Taillieu</a:t>
            </a:r>
            <a:endParaRPr lang="fr-FR" sz="9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Conseillère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Étudiants internationaux 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et moniteurs cliniques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7DCC0932-AA0E-2746-B8A6-21F342A0C2F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511124" y="3890384"/>
            <a:ext cx="1609366" cy="3478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Juliette Lambert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Coordonnatrice à l’agrément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2F240BD-B874-E347-A7B7-AA82759730D3}"/>
              </a:ext>
            </a:extLst>
          </p:cNvPr>
          <p:cNvCxnSpPr>
            <a:cxnSpLocks/>
            <a:stCxn id="6" idx="2"/>
          </p:cNvCxnSpPr>
          <p:nvPr>
            <p:custDataLst>
              <p:tags r:id="rId16"/>
            </p:custDataLst>
          </p:nvPr>
        </p:nvCxnSpPr>
        <p:spPr>
          <a:xfrm>
            <a:off x="4570878" y="1246908"/>
            <a:ext cx="2" cy="14009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B7C46CD-C7CC-D040-BAC9-13529A2DBC5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282441" y="3347671"/>
            <a:ext cx="1409556" cy="4375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Évelyne Perreault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Conseillère pédagogique</a:t>
            </a:r>
            <a:b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fr-FR" sz="9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03934EED-8B75-B742-88FD-C93A10A4ABC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80245" y="2774456"/>
            <a:ext cx="818617" cy="29673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Comités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C2B57018-793F-C64C-A4DB-DCBA53A0B73E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799028" y="4697582"/>
            <a:ext cx="2009539" cy="19373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Gestion des dossiers étudiants</a:t>
            </a:r>
          </a:p>
          <a:p>
            <a:pPr marL="357188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7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Inno Anato</a:t>
            </a:r>
          </a:p>
          <a:p>
            <a:pPr marL="357188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7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Naima Badreddine</a:t>
            </a:r>
          </a:p>
          <a:p>
            <a:pPr marL="357188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7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Olive Batcho</a:t>
            </a:r>
          </a:p>
          <a:p>
            <a:pPr marL="357188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CA" sz="7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Hind Benabdesselam</a:t>
            </a:r>
          </a:p>
          <a:p>
            <a:pPr marL="357188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CA" sz="7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Stéphanie Chaput</a:t>
            </a:r>
          </a:p>
          <a:p>
            <a:pPr marL="357188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7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Aida Mikhno</a:t>
            </a:r>
          </a:p>
          <a:p>
            <a:pPr marL="357188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CA" sz="7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Marion Reydellet</a:t>
            </a:r>
          </a:p>
          <a:p>
            <a:pPr marL="357188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CA" sz="7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Nedra Zaghdoudi</a:t>
            </a:r>
            <a:endParaRPr lang="fr-FR" sz="75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FD24B8B6-9D71-2949-B8E2-3E1959C6DECA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564083" y="1775104"/>
            <a:ext cx="1237435" cy="4235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Chantal Couture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Secrétaire de direction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FDA8B65-AD22-974D-8556-27515344B882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 flipV="1">
            <a:off x="3391724" y="3239322"/>
            <a:ext cx="4496118" cy="7209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7EA56EBA-BD85-4742-B628-102D3CC1CC16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 flipV="1">
            <a:off x="927417" y="2641076"/>
            <a:ext cx="3643461" cy="1805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14DB39DA-8B97-044B-B103-4DC09099F54E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927417" y="2652038"/>
            <a:ext cx="0" cy="12240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8A6C58C-4391-4B42-BE74-5FA309615F81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>
          <a:xfrm>
            <a:off x="3394421" y="3247180"/>
            <a:ext cx="15559" cy="137082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CFDC814E-D0FA-46A7-939D-CEBED66AE642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3511124" y="4399472"/>
            <a:ext cx="1669059" cy="373569"/>
          </a:xfrm>
          <a:prstGeom prst="roundRect">
            <a:avLst>
              <a:gd name="adj" fmla="val 1859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Douniazed Ramoul</a:t>
            </a:r>
            <a:endParaRPr lang="fr-FR" sz="9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Support secrétariat 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6DD37B02-88B9-49BB-A7BA-B57298EE5DBC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>
          <a:xfrm>
            <a:off x="7878593" y="3239322"/>
            <a:ext cx="0" cy="11390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A74C57B6-4728-4A2F-A33C-6BD7DCBE369C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>
          <a:xfrm>
            <a:off x="5939705" y="3955194"/>
            <a:ext cx="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53B396BA-7F65-4985-8B8E-C1FED9664E1B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6820161" y="4178203"/>
            <a:ext cx="1388264" cy="4168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Cécile Romo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Coordination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Gestion des études</a:t>
            </a:r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E46C302C-FE9F-40D9-BA42-AC6C306E565A}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>
          <a:xfrm>
            <a:off x="6782684" y="1836270"/>
            <a:ext cx="35140" cy="2215613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B227976-D882-0432-9FBB-C8957B6FD3C2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38370" y="2061962"/>
            <a:ext cx="1953532" cy="42253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Pierre Desaulniers</a:t>
            </a: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Responsable</a:t>
            </a: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Soutien académique aux programmes</a:t>
            </a: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007C45E6-A621-4298-9D42-683BA4A9DC1D}"/>
              </a:ext>
            </a:extLst>
          </p:cNvPr>
          <p:cNvCxnSpPr>
            <a:cxnSpLocks/>
          </p:cNvCxnSpPr>
          <p:nvPr/>
        </p:nvCxnSpPr>
        <p:spPr>
          <a:xfrm flipH="1" flipV="1">
            <a:off x="1162459" y="1024033"/>
            <a:ext cx="2593876" cy="5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E7B2EE7B-71BA-4A72-9A89-1FD71F6AF643}"/>
              </a:ext>
            </a:extLst>
          </p:cNvPr>
          <p:cNvCxnSpPr>
            <a:cxnSpLocks/>
          </p:cNvCxnSpPr>
          <p:nvPr/>
        </p:nvCxnSpPr>
        <p:spPr>
          <a:xfrm>
            <a:off x="3233973" y="1024033"/>
            <a:ext cx="0" cy="313469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E690D17-ABC5-440E-B0DE-A3EA3EF3EEF1}"/>
              </a:ext>
            </a:extLst>
          </p:cNvPr>
          <p:cNvSpPr/>
          <p:nvPr/>
        </p:nvSpPr>
        <p:spPr>
          <a:xfrm>
            <a:off x="5255161" y="2072461"/>
            <a:ext cx="1346148" cy="34899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Marie-Pier Bresse</a:t>
            </a:r>
            <a:br>
              <a:rPr lang="fr-CA" sz="10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CA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Responsable des opérations 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FF9DDD3F-1BBB-44F0-ABBB-39890B56AA60}"/>
              </a:ext>
            </a:extLst>
          </p:cNvPr>
          <p:cNvCxnSpPr>
            <a:cxnSpLocks/>
          </p:cNvCxnSpPr>
          <p:nvPr>
            <p:custDataLst>
              <p:tags r:id="rId31"/>
            </p:custDataLst>
          </p:nvPr>
        </p:nvCxnSpPr>
        <p:spPr>
          <a:xfrm>
            <a:off x="5940307" y="1831590"/>
            <a:ext cx="0" cy="24087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3C7E5175-9B8A-46A4-A3C1-EE637C46C13C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3511124" y="3353223"/>
            <a:ext cx="1615961" cy="4266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Stéphanie </a:t>
            </a:r>
            <a:r>
              <a:rPr lang="fr-FR" sz="900" dirty="0" err="1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Grot</a:t>
            </a:r>
            <a:endParaRPr lang="fr-FR" sz="9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r-CA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Conseillère</a:t>
            </a:r>
          </a:p>
          <a:p>
            <a:pPr algn="ctr"/>
            <a:r>
              <a:rPr lang="fr-CA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Évaluation et amélioration continue</a:t>
            </a:r>
            <a:endParaRPr lang="fr-FR" sz="70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727D66B6-1050-4187-8739-F2904FA17522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5282441" y="3879545"/>
            <a:ext cx="1393966" cy="35867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Rachid El Fatimi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Analyste d’affaires</a:t>
            </a:r>
          </a:p>
        </p:txBody>
      </p: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B091D317-67F0-44ED-9A33-A7B0E1182C3E}"/>
              </a:ext>
            </a:extLst>
          </p:cNvPr>
          <p:cNvCxnSpPr>
            <a:cxnSpLocks/>
          </p:cNvCxnSpPr>
          <p:nvPr>
            <p:custDataLst>
              <p:tags r:id="rId34"/>
            </p:custDataLst>
          </p:nvPr>
        </p:nvCxnSpPr>
        <p:spPr>
          <a:xfrm>
            <a:off x="2490186" y="2641076"/>
            <a:ext cx="0" cy="14432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AE406302-FAC6-40DB-8884-40570B339A82}"/>
              </a:ext>
            </a:extLst>
          </p:cNvPr>
          <p:cNvCxnSpPr>
            <a:cxnSpLocks/>
          </p:cNvCxnSpPr>
          <p:nvPr>
            <p:custDataLst>
              <p:tags r:id="rId35"/>
            </p:custDataLst>
          </p:nvPr>
        </p:nvCxnSpPr>
        <p:spPr>
          <a:xfrm>
            <a:off x="3391724" y="4051883"/>
            <a:ext cx="1033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80160DA4-D416-43EF-BB3F-25FB3A9F0A7D}"/>
              </a:ext>
            </a:extLst>
          </p:cNvPr>
          <p:cNvCxnSpPr>
            <a:cxnSpLocks/>
          </p:cNvCxnSpPr>
          <p:nvPr>
            <p:custDataLst>
              <p:tags r:id="rId36"/>
            </p:custDataLst>
          </p:nvPr>
        </p:nvCxnSpPr>
        <p:spPr>
          <a:xfrm>
            <a:off x="3391724" y="3576738"/>
            <a:ext cx="10938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F3939C0-9F18-B2B4-0B80-2079524CB4F7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2236076" y="2048906"/>
            <a:ext cx="2095663" cy="42253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Dre Catherine Hervouet-</a:t>
            </a:r>
            <a:r>
              <a:rPr lang="fr-FR" sz="1050" dirty="0" err="1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Zeiber</a:t>
            </a:r>
            <a:endParaRPr lang="fr-FR" sz="1050" dirty="0"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VD adjointe</a:t>
            </a:r>
          </a:p>
          <a:p>
            <a:pPr algn="ctr"/>
            <a:r>
              <a:rPr lang="fr-FR" sz="8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Agrément et amélioration continue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11A30D4-DA58-D533-E01E-61B17C0941E1}"/>
              </a:ext>
            </a:extLst>
          </p:cNvPr>
          <p:cNvCxnSpPr>
            <a:cxnSpLocks/>
          </p:cNvCxnSpPr>
          <p:nvPr/>
        </p:nvCxnSpPr>
        <p:spPr>
          <a:xfrm flipH="1">
            <a:off x="1173714" y="1867851"/>
            <a:ext cx="3397164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7A0EB95-81CD-1EFC-EC03-91C1CD6C05A3}"/>
              </a:ext>
            </a:extLst>
          </p:cNvPr>
          <p:cNvCxnSpPr>
            <a:cxnSpLocks/>
          </p:cNvCxnSpPr>
          <p:nvPr/>
        </p:nvCxnSpPr>
        <p:spPr>
          <a:xfrm flipH="1">
            <a:off x="1171127" y="1867851"/>
            <a:ext cx="2587" cy="19411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9F5BE44F-FFFB-6BB2-1C29-54DA57C56371}"/>
              </a:ext>
            </a:extLst>
          </p:cNvPr>
          <p:cNvCxnSpPr>
            <a:cxnSpLocks/>
          </p:cNvCxnSpPr>
          <p:nvPr/>
        </p:nvCxnSpPr>
        <p:spPr>
          <a:xfrm>
            <a:off x="1162459" y="1024033"/>
            <a:ext cx="0" cy="295614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B2F44CC7-E6FE-0105-4632-B1AD4B87A13B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238814" y="4006462"/>
            <a:ext cx="1301481" cy="51556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Bonnes pratiques en matière d’admission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Jean-Michel Leduc</a:t>
            </a:r>
          </a:p>
          <a:p>
            <a:pPr algn="ctr"/>
            <a:r>
              <a:rPr lang="fr-FR" sz="7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Dr Arnaud Robitaille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86547596-6158-4ED2-AB57-1BFC6AB1D769}"/>
              </a:ext>
            </a:extLst>
          </p:cNvPr>
          <p:cNvCxnSpPr>
            <a:cxnSpLocks/>
          </p:cNvCxnSpPr>
          <p:nvPr/>
        </p:nvCxnSpPr>
        <p:spPr>
          <a:xfrm>
            <a:off x="7878593" y="3785190"/>
            <a:ext cx="0" cy="39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5F8527F2-1794-4B90-AC4A-39D5299476CF}"/>
              </a:ext>
            </a:extLst>
          </p:cNvPr>
          <p:cNvCxnSpPr>
            <a:cxnSpLocks/>
            <a:endCxn id="22" idx="1"/>
          </p:cNvCxnSpPr>
          <p:nvPr>
            <p:custDataLst>
              <p:tags r:id="rId39"/>
            </p:custDataLst>
          </p:nvPr>
        </p:nvCxnSpPr>
        <p:spPr>
          <a:xfrm>
            <a:off x="6799028" y="2846890"/>
            <a:ext cx="47983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3BD55F6-9A0E-4D08-9731-B3807378692C}"/>
              </a:ext>
            </a:extLst>
          </p:cNvPr>
          <p:cNvCxnSpPr>
            <a:cxnSpLocks/>
          </p:cNvCxnSpPr>
          <p:nvPr>
            <p:custDataLst>
              <p:tags r:id="rId40"/>
            </p:custDataLst>
          </p:nvPr>
        </p:nvCxnSpPr>
        <p:spPr>
          <a:xfrm>
            <a:off x="7900812" y="4611791"/>
            <a:ext cx="0" cy="8856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4C19388F-4E0B-4E70-AB13-6A2F0EEC9683}"/>
              </a:ext>
            </a:extLst>
          </p:cNvPr>
          <p:cNvCxnSpPr>
            <a:cxnSpLocks/>
          </p:cNvCxnSpPr>
          <p:nvPr/>
        </p:nvCxnSpPr>
        <p:spPr>
          <a:xfrm>
            <a:off x="8265782" y="3765530"/>
            <a:ext cx="0" cy="923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E68190CF-5E06-46F4-8F52-B8FAF70B854B}"/>
              </a:ext>
            </a:extLst>
          </p:cNvPr>
          <p:cNvCxnSpPr>
            <a:cxnSpLocks/>
          </p:cNvCxnSpPr>
          <p:nvPr>
            <p:custDataLst>
              <p:tags r:id="rId41"/>
            </p:custDataLst>
          </p:nvPr>
        </p:nvCxnSpPr>
        <p:spPr>
          <a:xfrm>
            <a:off x="8245000" y="3095218"/>
            <a:ext cx="0" cy="25245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BD799391-2507-4290-8745-E0590BF4852B}"/>
              </a:ext>
            </a:extLst>
          </p:cNvPr>
          <p:cNvCxnSpPr>
            <a:cxnSpLocks/>
          </p:cNvCxnSpPr>
          <p:nvPr/>
        </p:nvCxnSpPr>
        <p:spPr>
          <a:xfrm flipH="1">
            <a:off x="2984854" y="1863286"/>
            <a:ext cx="2587" cy="19411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 : en angle 123">
            <a:extLst>
              <a:ext uri="{FF2B5EF4-FFF2-40B4-BE49-F238E27FC236}">
                <a16:creationId xmlns:a16="http://schemas.microsoft.com/office/drawing/2014/main" id="{E6C478AE-8ECA-42C9-835B-B5BE83902BD1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7414690" y="1653709"/>
            <a:ext cx="768111" cy="12139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73CA82D9-B8FE-4275-BA96-CE8FD14DAEC8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385420" y="1031577"/>
            <a:ext cx="1161948" cy="4459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8D8A62C9-D0CC-4E80-91D1-EC96C293E82A}"/>
              </a:ext>
            </a:extLst>
          </p:cNvPr>
          <p:cNvCxnSpPr>
            <a:cxnSpLocks/>
          </p:cNvCxnSpPr>
          <p:nvPr>
            <p:custDataLst>
              <p:tags r:id="rId42"/>
            </p:custDataLst>
          </p:nvPr>
        </p:nvCxnSpPr>
        <p:spPr>
          <a:xfrm>
            <a:off x="5928235" y="3242103"/>
            <a:ext cx="0" cy="11390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27D4B8A5-1C38-4460-9C01-CEA8061E2835}"/>
              </a:ext>
            </a:extLst>
          </p:cNvPr>
          <p:cNvCxnSpPr>
            <a:cxnSpLocks/>
          </p:cNvCxnSpPr>
          <p:nvPr>
            <p:custDataLst>
              <p:tags r:id="rId43"/>
            </p:custDataLst>
          </p:nvPr>
        </p:nvCxnSpPr>
        <p:spPr>
          <a:xfrm>
            <a:off x="3409980" y="4611791"/>
            <a:ext cx="10338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8C013321-AFED-4EE6-B983-06F72D30695D}"/>
              </a:ext>
            </a:extLst>
          </p:cNvPr>
          <p:cNvCxnSpPr>
            <a:cxnSpLocks/>
            <a:stCxn id="70" idx="3"/>
          </p:cNvCxnSpPr>
          <p:nvPr>
            <p:custDataLst>
              <p:tags r:id="rId44"/>
            </p:custDataLst>
          </p:nvPr>
        </p:nvCxnSpPr>
        <p:spPr>
          <a:xfrm>
            <a:off x="6676407" y="4058885"/>
            <a:ext cx="141417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6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gabppt 4-3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ppt 4-3" id="{0C0B4428-07E3-8940-80E4-BD6B9280A20D}" vid="{C00D816D-2304-E546-8BD8-2B912842BB78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171</Words>
  <Application>Microsoft Office PowerPoint</Application>
  <PresentationFormat>Affichage à l'écran (4:3)</PresentationFormat>
  <Paragraphs>71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Symbol</vt:lpstr>
      <vt:lpstr>gabppt 4-3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Girard François</dc:creator>
  <cp:lastModifiedBy>Chantal Couture</cp:lastModifiedBy>
  <cp:revision>354</cp:revision>
  <cp:lastPrinted>2024-03-27T14:17:21Z</cp:lastPrinted>
  <dcterms:created xsi:type="dcterms:W3CDTF">2020-12-28T15:50:43Z</dcterms:created>
  <dcterms:modified xsi:type="dcterms:W3CDTF">2026-04-02T15:44:42Z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7d8d5d-78e2-4a62-9fcd-016eb5e4c57c_Enabled">
    <vt:lpwstr>true</vt:lpwstr>
  </property>
  <property fmtid="{D5CDD505-2E9C-101B-9397-08002B2CF9AE}" pid="3" name="MSIP_Label_6a7d8d5d-78e2-4a62-9fcd-016eb5e4c57c_SetDate">
    <vt:lpwstr>2024-09-27T12:23:38Z</vt:lpwstr>
  </property>
  <property fmtid="{D5CDD505-2E9C-101B-9397-08002B2CF9AE}" pid="4" name="MSIP_Label_6a7d8d5d-78e2-4a62-9fcd-016eb5e4c57c_Method">
    <vt:lpwstr>Standard</vt:lpwstr>
  </property>
  <property fmtid="{D5CDD505-2E9C-101B-9397-08002B2CF9AE}" pid="5" name="MSIP_Label_6a7d8d5d-78e2-4a62-9fcd-016eb5e4c57c_Name">
    <vt:lpwstr>Général</vt:lpwstr>
  </property>
  <property fmtid="{D5CDD505-2E9C-101B-9397-08002B2CF9AE}" pid="6" name="MSIP_Label_6a7d8d5d-78e2-4a62-9fcd-016eb5e4c57c_SiteId">
    <vt:lpwstr>06e1fe28-5f8b-4075-bf6c-ae24be1a7992</vt:lpwstr>
  </property>
  <property fmtid="{D5CDD505-2E9C-101B-9397-08002B2CF9AE}" pid="7" name="MSIP_Label_6a7d8d5d-78e2-4a62-9fcd-016eb5e4c57c_ActionId">
    <vt:lpwstr>91afa1af-c7c4-4922-8196-b28c07c2e3d9</vt:lpwstr>
  </property>
  <property fmtid="{D5CDD505-2E9C-101B-9397-08002B2CF9AE}" pid="8" name="MSIP_Label_6a7d8d5d-78e2-4a62-9fcd-016eb5e4c57c_ContentBits">
    <vt:lpwstr>0</vt:lpwstr>
  </property>
</Properties>
</file>